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embeddedFontLst>
    <p:embeddedFont>
      <p:font typeface="Palatino Linotype" panose="02040502050505030304" pitchFamily="18" charset="0"/>
      <p:regular r:id="rId20"/>
      <p:bold r:id="rId21"/>
      <p:italic r:id="rId22"/>
      <p:boldItalic r:id="rId23"/>
    </p:embeddedFon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238" y="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5775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Core of this part of app is anotation: the ‘naming’ of different structures by tracing them with different colored curves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Inspired by some VFX software interfaces that excels at this sort of curve management  / manipulation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Hiding / showing / grouping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Special tubule (closed shape) annotation mode (this is the structure he’s studying the most closely)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Structures (not just curves) as first class citizens</a:t>
            </a: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01696741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Processing Prototype interface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Basic functionality -- be able to draw and edit curves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Missing ability to scale / rotate images for now…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much more importantly….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Controls to move between frames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Persistent shapes across ‘frames’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Now we can say, “this bit is the same structure as in the last image”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Similar to Rotoscoping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Gives us: Interpolation + Onion skinning + “range” of structures in vertical depth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401696741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Here’s a visualization of those curves expored frame-by-frame without the electron microscope scans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imagine more curves, one for each cellular structure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Each is distinct .svg file</a:t>
            </a:r>
            <a:endParaRPr/>
          </a:p>
        </p:txBody>
      </p:sp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Added in the last 2 hours before the end of the hackathon we realized we could visualize the curves in 3D with a “3D mode”.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Having this all in one app (even in this rough state) shows the power of tightening the iteration loop (see errors and fix in one app!)</a:t>
            </a: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0101421b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Lots was done in haste during the hackathon -- time to get organized and build a real architecture for our app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Settle on javascript + electron to make standalone app (processing was never going to cut it!) which means rebuilding from scratch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Organize features into phases of development / importance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Discussion about collaborative features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Ability to export to different formats (.ma, a collection of curve files, obj etc)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Generate questions for Aaron</a:t>
            </a:r>
            <a:endParaRPr/>
          </a:p>
        </p:txBody>
      </p:sp>
      <p:sp>
        <p:nvSpPr>
          <p:cNvPr id="183" name="Google Shape;183;g40101421b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0101421b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With Aaron @ AMNH; Passed sanity checks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Organized work into epics and features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Focus on usability and UI now that we were meeting with stakeholder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...and the interface changes required to support this stuff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Codified plans into github issue tracker</a:t>
            </a:r>
            <a:endParaRPr/>
          </a:p>
        </p:txBody>
      </p:sp>
      <p:sp>
        <p:nvSpPr>
          <p:cNvPr id="189" name="Google Shape;189;g40101421b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01696741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Work is underway on our electron app.  Stack sorted after a lot of hard work by Abe and Jennifer and images load!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Present main concern: get a full image → 3d model working in one app, if a bit manually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Standard app conventions (undo, shortcuts, 2 up views, selection modes) a lot of boring invisible work but important!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Then add some futuristic tech to help make things better (denoise, auto-align, autotrace)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Other exporters (3d printing / interactive web app)</a:t>
            </a:r>
            <a:endParaRPr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401696741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0101421b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40101421b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Thanks for listening!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Big thanks to Dr. Heiss for his help and support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If interested follow us on github!</a:t>
            </a:r>
            <a:endParaRPr/>
          </a:p>
        </p:txBody>
      </p:sp>
      <p:sp>
        <p:nvSpPr>
          <p:cNvPr id="202" name="Google Shape;202;g40101421b4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We're a plucky group of strangers who came together for the hackathon and brought disparate skills together!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2 Web developers, a designer and a Developer in the realm of vfx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“Team Goop”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Here we are at the hackathon not in our seats -- Synchronized bathroom break?  Blood was probably 30% coffee!</a:t>
            </a: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01696741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is Dr. Aaron Heiss, a Post Doc researcher at the museum who’s in the audience tonight!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 is the stakeholder for the challenge we worked on.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He’s one of a handful of people on the planet studying the anchoring apparatus of the flagellum of certain protists.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Some people get excited about discovering new species but Dr. Hiess has discovered entire phylums!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 gave us a tour of his lab and showed us the many pieces of equipment and machinery required to do his work.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Aaron was really helpful and supportive; he stuck around for most of the night answering questions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felt like we were going to help him make a big difference to his field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401696741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0101421b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oceans are home to vast multitudes of micro-organisms. Up to 90% of the biomass in the ocean (the weight of all its life) is made up of single-celled microbes (and not, in fact, giant whales as previously pictured!)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Dr. Aaron Heiss studies some of these organisms, in particular the micro-cellular structure of protists.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Origin of ‘team goop’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Extremely cute Ancyromonas sigmoides in action!</a:t>
            </a:r>
            <a:endParaRPr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40101421b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101421b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Aaron makes 3d models of these organisms by taking cross sections like this one from a transmission electron microscope, or TEM)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50-70-nanometer-thin "deli slices" are created by single-atom wide diamond blade of a machine called an ultramicrotome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Depending upon its size, a single cell cut this thin can produce between eighty to several hundred slices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photos are cleaned, graded, transformed, </a:t>
            </a:r>
            <a:r>
              <a:rPr lang="en-US" b="1"/>
              <a:t>marked-up (annotated)</a:t>
            </a:r>
            <a:r>
              <a:rPr lang="en-US"/>
              <a:t>, lofted, rendered/printed…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SLOW</a:t>
            </a:r>
            <a:endParaRPr/>
          </a:p>
        </p:txBody>
      </p:sp>
      <p:sp>
        <p:nvSpPr>
          <p:cNvPr id="126" name="Google Shape;126;g40101421b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016967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tubule structures are particularly important to Aaron and hard to get right in 3d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Hence his slow iteration loop and ‘iron out the kinks’</a:t>
            </a:r>
            <a:endParaRPr/>
          </a:p>
        </p:txBody>
      </p:sp>
      <p:sp>
        <p:nvSpPr>
          <p:cNvPr id="131" name="Google Shape;131;g4016967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Eventually models / renderings like the image on right can be made.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This process from start to finish can take months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Aaron’s challenge: make the process of creating these “artistic” 3d models faster and easier</a:t>
            </a:r>
            <a:endParaRPr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Aaron’s solution involved many apps / manual tweaking / slow iteration loop!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Our idea: A unified application for doing all the requisite manipulation / tracing / rendering “live”</a:t>
            </a:r>
            <a:endParaRPr/>
          </a:p>
        </p:txBody>
      </p:sp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01696741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Ruled out existing software as being too complicated / user unfriendly -- wanted something more general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Discussed interface as a group throughout the evening during which Meret got to work on some mockups</a:t>
            </a:r>
            <a:endParaRPr/>
          </a:p>
        </p:txBody>
      </p:sp>
      <p:sp>
        <p:nvSpPr>
          <p:cNvPr id="148" name="Google Shape;148;g401696741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Common image manipulation interface (photoshop / AI / nuke)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Spatial Transformations: move / rotate / scale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But also Color Corrections (contrast / brightness / denoising) etc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Opportunities for automation here (several hundred slices!) but more later...</a:t>
            </a: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9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{</a:t>
            </a:r>
            <a:endParaRPr sz="66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alatino Linotype"/>
              <a:buNone/>
              <a:defRPr sz="6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ctr" rtl="0"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ctr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ctr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ctr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1219200" y="612775"/>
            <a:ext cx="6705600" cy="2546985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2743200" y="3453047"/>
            <a:ext cx="5029200" cy="72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{</a:t>
            </a:r>
            <a:endParaRPr sz="60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  <a:defRPr sz="4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  <a:defRPr sz="4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3276600" y="-457200"/>
            <a:ext cx="3505199" cy="5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00990" algn="l" rtl="0"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93369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857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 rot="5400000">
            <a:off x="-914400" y="2133601"/>
            <a:ext cx="51816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  <a:defRPr sz="4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 rot="5400000">
            <a:off x="3124200" y="457201"/>
            <a:ext cx="4572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00990" algn="l" rtl="0"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93369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857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08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00990" algn="l" rtl="0"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93369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857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  <a:defRPr sz="4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  <a:defRPr sz="4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08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00990" algn="l" rtl="0"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93369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857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28600" y="4114800"/>
            <a:ext cx="5486400" cy="16764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{</a:t>
            </a:r>
            <a:endParaRPr sz="66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  <a:defRPr sz="4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344168" y="658368"/>
            <a:ext cx="327355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08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00990" algn="l" rtl="0"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93369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857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5029200" y="658368"/>
            <a:ext cx="3273552" cy="34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08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00990" algn="l" rtl="0"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93369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857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344168" y="1371600"/>
            <a:ext cx="3276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9718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89559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89559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5029200" y="661976"/>
            <a:ext cx="327355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4"/>
          </p:nvPr>
        </p:nvSpPr>
        <p:spPr>
          <a:xfrm>
            <a:off x="5029200" y="1371600"/>
            <a:ext cx="327355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004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9718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89559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89559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{</a:t>
            </a:r>
            <a:endParaRPr sz="60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{</a:t>
            </a:r>
            <a:endParaRPr sz="60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  <a:defRPr sz="4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{</a:t>
            </a:r>
            <a:endParaRPr sz="80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838200" y="685801"/>
            <a:ext cx="4343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2004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12419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320"/>
              <a:buFont typeface="Noto Sans Symbols"/>
              <a:buChar char="❧"/>
              <a:defRPr sz="22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9718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Char char="❧"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97179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Char char="❧"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048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2"/>
          </p:nvPr>
        </p:nvSpPr>
        <p:spPr>
          <a:xfrm>
            <a:off x="5715000" y="685801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72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54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  <a:defRPr sz="4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50A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 r="7319" b="14999"/>
          <a:stretch/>
        </p:blipFill>
        <p:spPr>
          <a:xfrm>
            <a:off x="3762572" y="2971800"/>
            <a:ext cx="5381428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676400" y="2895600"/>
            <a:ext cx="7467600" cy="3962400"/>
          </a:xfrm>
          <a:prstGeom prst="rect">
            <a:avLst/>
          </a:prstGeom>
          <a:solidFill>
            <a:srgbClr val="134EA2">
              <a:alpha val="5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Palatino Linotype"/>
              <a:buNone/>
              <a:defRPr sz="4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08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00990" algn="l" rtl="0">
              <a:spcBef>
                <a:spcPts val="38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93369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020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8956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96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857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81939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8194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840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2133600" y="3604090"/>
            <a:ext cx="61722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r>
              <a:rPr lang="en-US"/>
              <a:t>A tool for creating 3D models of marine microbes from 2D cross sections</a:t>
            </a:r>
            <a:endParaRPr/>
          </a:p>
          <a:p>
            <a:pPr marL="0" lvl="0" indent="0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None/>
            </a:pPr>
            <a:endParaRPr/>
          </a:p>
          <a:p>
            <a:pPr marL="342900" lvl="0" indent="-342900" rtl="0">
              <a:spcBef>
                <a:spcPts val="420"/>
              </a:spcBef>
              <a:spcAft>
                <a:spcPts val="0"/>
              </a:spcAft>
              <a:buSzPts val="1260"/>
              <a:buChar char="•"/>
            </a:pPr>
            <a:r>
              <a:rPr lang="en-US"/>
              <a:t>Challenge: Iron Out the Kinks</a:t>
            </a:r>
            <a:endParaRPr/>
          </a:p>
          <a:p>
            <a:pPr marL="342900" lvl="0" indent="-342900" rtl="0">
              <a:spcBef>
                <a:spcPts val="420"/>
              </a:spcBef>
              <a:spcAft>
                <a:spcPts val="0"/>
              </a:spcAft>
              <a:buSzPts val="1260"/>
              <a:buChar char="•"/>
            </a:pPr>
            <a:r>
              <a:rPr lang="en-US"/>
              <a:t>Stakeholder: Dr. Aaron A. Heiss</a:t>
            </a:r>
            <a:endParaRPr/>
          </a:p>
          <a:p>
            <a:pPr marL="342900" lvl="0" indent="-342900" rtl="0">
              <a:spcBef>
                <a:spcPts val="420"/>
              </a:spcBef>
              <a:spcAft>
                <a:spcPts val="0"/>
              </a:spcAft>
              <a:buSzPts val="1260"/>
              <a:buChar char="•"/>
            </a:pPr>
            <a:r>
              <a:rPr lang="en-US"/>
              <a:t>Hack the Deep 2018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0991"/>
            <a:ext cx="5791200" cy="38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3242" y="440"/>
            <a:ext cx="8697516" cy="6857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228600" y="4114800"/>
            <a:ext cx="5486400" cy="1676400"/>
          </a:xfrm>
          <a:prstGeom prst="rect">
            <a:avLst/>
          </a:prstGeom>
          <a:solidFill>
            <a:schemeClr val="accent1">
              <a:alpha val="6863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/>
              <a:t>Tracing / Annotation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228600" y="4114800"/>
            <a:ext cx="5486400" cy="1676400"/>
          </a:xfrm>
          <a:prstGeom prst="rect">
            <a:avLst/>
          </a:prstGeom>
          <a:solidFill>
            <a:srgbClr val="629DD1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/>
              <a:t>The Prototype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" name="edit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975" y="0"/>
            <a:ext cx="827405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80160" y="137160"/>
            <a:ext cx="6583680" cy="6583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228600" y="4114800"/>
            <a:ext cx="5486400" cy="16764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Export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228600" y="4114800"/>
            <a:ext cx="5486400" cy="16764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Preview in 3D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2" name="3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975" y="0"/>
            <a:ext cx="827405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9050" y="-122724"/>
            <a:ext cx="10270573" cy="698072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228600" y="4876800"/>
            <a:ext cx="5486400" cy="1676400"/>
          </a:xfrm>
          <a:prstGeom prst="rect">
            <a:avLst/>
          </a:prstGeom>
          <a:solidFill>
            <a:schemeClr val="accent1">
              <a:alpha val="6863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/>
              <a:t>Post Hackathon Meeting 1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2068" y="-94500"/>
            <a:ext cx="9775572" cy="70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228600" y="4876800"/>
            <a:ext cx="5486400" cy="1676400"/>
          </a:xfrm>
          <a:prstGeom prst="rect">
            <a:avLst/>
          </a:prstGeom>
          <a:solidFill>
            <a:schemeClr val="accent1">
              <a:alpha val="6863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/>
              <a:t>Post Hackathon Meeting 2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08375" y="4944250"/>
            <a:ext cx="5486400" cy="1676400"/>
          </a:xfrm>
          <a:prstGeom prst="rect">
            <a:avLst/>
          </a:prstGeom>
          <a:solidFill>
            <a:srgbClr val="629DD1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/>
              <a:t>Where we are now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450" y="99875"/>
            <a:ext cx="3585099" cy="460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/>
        </p:nvSpPr>
        <p:spPr>
          <a:xfrm>
            <a:off x="0" y="30480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github.com/HackTheDeep/teamgoop</a:t>
            </a:r>
            <a:endParaRPr/>
          </a:p>
        </p:txBody>
      </p:sp>
      <p:grpSp>
        <p:nvGrpSpPr>
          <p:cNvPr id="205" name="Google Shape;205;p30"/>
          <p:cNvGrpSpPr/>
          <p:nvPr/>
        </p:nvGrpSpPr>
        <p:grpSpPr>
          <a:xfrm>
            <a:off x="1866900" y="1343690"/>
            <a:ext cx="5410200" cy="4963563"/>
            <a:chOff x="915925" y="457200"/>
            <a:chExt cx="5410200" cy="4963563"/>
          </a:xfrm>
        </p:grpSpPr>
        <p:grpSp>
          <p:nvGrpSpPr>
            <p:cNvPr id="206" name="Google Shape;206;p30"/>
            <p:cNvGrpSpPr/>
            <p:nvPr/>
          </p:nvGrpSpPr>
          <p:grpSpPr>
            <a:xfrm>
              <a:off x="915925" y="457200"/>
              <a:ext cx="2362200" cy="2214759"/>
              <a:chOff x="571498" y="516741"/>
              <a:chExt cx="2362200" cy="2214759"/>
            </a:xfrm>
          </p:grpSpPr>
          <p:sp>
            <p:nvSpPr>
              <p:cNvPr id="207" name="Google Shape;207;p30"/>
              <p:cNvSpPr txBox="1"/>
              <p:nvPr/>
            </p:nvSpPr>
            <p:spPr>
              <a:xfrm>
                <a:off x="571498" y="2362200"/>
                <a:ext cx="2362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rPr>
                  <a:t>Jennifer Neale</a:t>
                </a:r>
                <a:endParaRPr sz="1800">
                  <a:solidFill>
                    <a:schemeClr val="lt1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endParaRPr>
              </a:p>
            </p:txBody>
          </p:sp>
          <p:pic>
            <p:nvPicPr>
              <p:cNvPr id="208" name="Google Shape;208;p3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14399" y="516741"/>
                <a:ext cx="1676400" cy="1684500"/>
              </a:xfrm>
              <a:prstGeom prst="ellipse">
                <a:avLst/>
              </a:prstGeom>
              <a:noFill/>
              <a:ln w="63500" cap="rnd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381000" dist="292100" dir="5400000" sx="-80000" sy="-18000" rotWithShape="0">
                  <a:srgbClr val="000000">
                    <a:alpha val="21960"/>
                  </a:srgbClr>
                </a:outerShdw>
              </a:effectLst>
            </p:spPr>
          </p:pic>
        </p:grpSp>
        <p:grpSp>
          <p:nvGrpSpPr>
            <p:cNvPr id="209" name="Google Shape;209;p30"/>
            <p:cNvGrpSpPr/>
            <p:nvPr/>
          </p:nvGrpSpPr>
          <p:grpSpPr>
            <a:xfrm>
              <a:off x="4497325" y="457200"/>
              <a:ext cx="1828800" cy="2214759"/>
              <a:chOff x="5292946" y="516741"/>
              <a:chExt cx="1828800" cy="2214759"/>
            </a:xfrm>
          </p:grpSpPr>
          <p:sp>
            <p:nvSpPr>
              <p:cNvPr id="210" name="Google Shape;210;p30"/>
              <p:cNvSpPr txBox="1"/>
              <p:nvPr/>
            </p:nvSpPr>
            <p:spPr>
              <a:xfrm>
                <a:off x="5292946" y="2362200"/>
                <a:ext cx="1828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rPr>
                  <a:t>Jesse Spielman</a:t>
                </a:r>
                <a:endParaRPr sz="1800">
                  <a:solidFill>
                    <a:schemeClr val="lt1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endParaRPr>
              </a:p>
            </p:txBody>
          </p:sp>
          <p:pic>
            <p:nvPicPr>
              <p:cNvPr id="211" name="Google Shape;211;p3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369426" y="516741"/>
                <a:ext cx="1675800" cy="1684500"/>
              </a:xfrm>
              <a:prstGeom prst="ellipse">
                <a:avLst/>
              </a:prstGeom>
              <a:noFill/>
              <a:ln w="63500" cap="rnd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381000" dist="292100" dir="5400000" sx="-80000" sy="-18000" rotWithShape="0">
                  <a:srgbClr val="000000">
                    <a:alpha val="21960"/>
                  </a:srgbClr>
                </a:outerShdw>
              </a:effectLst>
            </p:spPr>
          </p:pic>
        </p:grpSp>
        <p:grpSp>
          <p:nvGrpSpPr>
            <p:cNvPr id="212" name="Google Shape;212;p30"/>
            <p:cNvGrpSpPr/>
            <p:nvPr/>
          </p:nvGrpSpPr>
          <p:grpSpPr>
            <a:xfrm>
              <a:off x="954026" y="3064659"/>
              <a:ext cx="2286000" cy="2356104"/>
              <a:chOff x="609599" y="3124200"/>
              <a:chExt cx="2286000" cy="2356104"/>
            </a:xfrm>
          </p:grpSpPr>
          <p:sp>
            <p:nvSpPr>
              <p:cNvPr id="213" name="Google Shape;213;p30"/>
              <p:cNvSpPr txBox="1"/>
              <p:nvPr/>
            </p:nvSpPr>
            <p:spPr>
              <a:xfrm>
                <a:off x="609599" y="5099304"/>
                <a:ext cx="2286000" cy="38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rPr>
                  <a:t>Abe Peterkin</a:t>
                </a:r>
                <a:endParaRPr sz="1800">
                  <a:solidFill>
                    <a:schemeClr val="lt1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endParaRPr>
              </a:p>
            </p:txBody>
          </p:sp>
          <p:pic>
            <p:nvPicPr>
              <p:cNvPr id="214" name="Google Shape;214;p30"/>
              <p:cNvPicPr preferRelativeResize="0"/>
              <p:nvPr/>
            </p:nvPicPr>
            <p:blipFill rotWithShape="1">
              <a:blip r:embed="rId5">
                <a:alphaModFix/>
              </a:blip>
              <a:srcRect t="13602" b="8131"/>
              <a:stretch/>
            </p:blipFill>
            <p:spPr>
              <a:xfrm>
                <a:off x="929639" y="3124200"/>
                <a:ext cx="1645800" cy="1717500"/>
              </a:xfrm>
              <a:prstGeom prst="ellipse">
                <a:avLst/>
              </a:prstGeom>
              <a:noFill/>
              <a:ln w="63500" cap="rnd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381000" dist="292100" dir="5400000" sx="-80000" sy="-18000" rotWithShape="0">
                  <a:srgbClr val="000000">
                    <a:alpha val="21960"/>
                  </a:srgbClr>
                </a:outerShdw>
              </a:effectLst>
            </p:spPr>
          </p:pic>
        </p:grpSp>
        <p:grpSp>
          <p:nvGrpSpPr>
            <p:cNvPr id="215" name="Google Shape;215;p30"/>
            <p:cNvGrpSpPr/>
            <p:nvPr/>
          </p:nvGrpSpPr>
          <p:grpSpPr>
            <a:xfrm>
              <a:off x="4497325" y="3009063"/>
              <a:ext cx="1828800" cy="2399738"/>
              <a:chOff x="5292946" y="3068604"/>
              <a:chExt cx="1828800" cy="2399738"/>
            </a:xfrm>
          </p:grpSpPr>
          <p:sp>
            <p:nvSpPr>
              <p:cNvPr id="216" name="Google Shape;216;p30"/>
              <p:cNvSpPr txBox="1"/>
              <p:nvPr/>
            </p:nvSpPr>
            <p:spPr>
              <a:xfrm>
                <a:off x="5292946" y="5099042"/>
                <a:ext cx="1828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rPr>
                  <a:t>Meret Götschel</a:t>
                </a:r>
                <a:endParaRPr sz="1800">
                  <a:solidFill>
                    <a:schemeClr val="lt1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endParaRPr>
              </a:p>
            </p:txBody>
          </p:sp>
          <p:pic>
            <p:nvPicPr>
              <p:cNvPr id="217" name="Google Shape;217;p30"/>
              <p:cNvPicPr preferRelativeResize="0"/>
              <p:nvPr/>
            </p:nvPicPr>
            <p:blipFill rotWithShape="1">
              <a:blip r:embed="rId6">
                <a:alphaModFix/>
              </a:blip>
              <a:srcRect r="32532" b="24402"/>
              <a:stretch/>
            </p:blipFill>
            <p:spPr>
              <a:xfrm>
                <a:off x="5366065" y="3068604"/>
                <a:ext cx="1632000" cy="1828800"/>
              </a:xfrm>
              <a:prstGeom prst="ellipse">
                <a:avLst/>
              </a:prstGeom>
              <a:noFill/>
              <a:ln w="63500" cap="rnd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381000" dist="292100" dir="5400000" sx="-80000" sy="-18000" rotWithShape="0">
                  <a:srgbClr val="000000">
                    <a:alpha val="21960"/>
                  </a:srgbClr>
                </a:outerShdw>
              </a:effec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60325" y="666375"/>
            <a:ext cx="18616775" cy="3420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182350" y="1073100"/>
            <a:ext cx="1578900" cy="1371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228600" y="4643725"/>
            <a:ext cx="6792600" cy="1676400"/>
          </a:xfrm>
          <a:prstGeom prst="rect">
            <a:avLst/>
          </a:prstGeom>
          <a:solidFill>
            <a:schemeClr val="accent1">
              <a:alpha val="6863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/>
              <a:t>Hack the Deep @ AMNH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504925"/>
            <a:ext cx="19050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228600" y="4114800"/>
            <a:ext cx="5486400" cy="1676400"/>
          </a:xfrm>
          <a:prstGeom prst="rect">
            <a:avLst/>
          </a:prstGeom>
          <a:solidFill>
            <a:schemeClr val="accent1">
              <a:alpha val="6863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/>
              <a:t>Working with Aaron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6000" y="285525"/>
            <a:ext cx="7992000" cy="20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228600" y="4665250"/>
            <a:ext cx="3878100" cy="1676400"/>
          </a:xfrm>
          <a:prstGeom prst="rect">
            <a:avLst/>
          </a:prstGeom>
          <a:solidFill>
            <a:schemeClr val="accent1">
              <a:alpha val="6863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/>
              <a:t>The Challenge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100" y="2612500"/>
            <a:ext cx="4732501" cy="352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3334" y="-211751"/>
            <a:ext cx="10952423" cy="706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5800" y="0"/>
            <a:ext cx="1279392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914400"/>
            <a:ext cx="327342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3810000" y="1828800"/>
            <a:ext cx="1676400" cy="83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>
            <a:off x="76200" y="220980"/>
            <a:ext cx="3688080" cy="4347972"/>
            <a:chOff x="76200" y="220980"/>
            <a:chExt cx="3688080" cy="4347972"/>
          </a:xfrm>
        </p:grpSpPr>
        <p:pic>
          <p:nvPicPr>
            <p:cNvPr id="141" name="Google Shape;141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200" y="2968752"/>
              <a:ext cx="2000250" cy="1600200"/>
            </a:xfrm>
            <a:prstGeom prst="rect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42" name="Google Shape;142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8200" y="1676400"/>
              <a:ext cx="2000250" cy="1600200"/>
            </a:xfrm>
            <a:prstGeom prst="rect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43" name="Google Shape;143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62125" y="220980"/>
              <a:ext cx="2002155" cy="1601724"/>
            </a:xfrm>
            <a:prstGeom prst="rect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144" name="Google Shape;144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5176" y="1208532"/>
            <a:ext cx="3291840" cy="263652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228600" y="4724400"/>
            <a:ext cx="5486400" cy="1676400"/>
          </a:xfrm>
          <a:prstGeom prst="rect">
            <a:avLst/>
          </a:prstGeom>
          <a:solidFill>
            <a:schemeClr val="accent1">
              <a:alpha val="6863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/>
              <a:t>2D to 3D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28600" y="4114800"/>
            <a:ext cx="5486400" cy="1676400"/>
          </a:xfrm>
          <a:prstGeom prst="rect">
            <a:avLst/>
          </a:prstGeom>
          <a:solidFill>
            <a:srgbClr val="629DD1">
              <a:alpha val="55000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/>
              <a:t>The Design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6312" y="2860"/>
            <a:ext cx="8691375" cy="6852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228600" y="4114800"/>
            <a:ext cx="5486400" cy="16764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alatino Linotype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Image Adjustments</a:t>
            </a:r>
            <a:endParaRPr sz="44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mental">
  <a:themeElements>
    <a:clrScheme name="Elemental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1064</Words>
  <Application>Microsoft Office PowerPoint</Application>
  <PresentationFormat>On-screen Show (4:3)</PresentationFormat>
  <Paragraphs>97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Palatino Linotype</vt:lpstr>
      <vt:lpstr>Arial Black</vt:lpstr>
      <vt:lpstr>Calibri</vt:lpstr>
      <vt:lpstr>Noto Sans Symbols</vt:lpstr>
      <vt:lpstr>Elemental</vt:lpstr>
      <vt:lpstr>PowerPoint Presentation</vt:lpstr>
      <vt:lpstr>Hack the Deep @ AMNH</vt:lpstr>
      <vt:lpstr>Working with Aaron</vt:lpstr>
      <vt:lpstr>The Challenge</vt:lpstr>
      <vt:lpstr>PowerPoint Presentation</vt:lpstr>
      <vt:lpstr>PowerPoint Presentation</vt:lpstr>
      <vt:lpstr>2D to 3D</vt:lpstr>
      <vt:lpstr>The Design</vt:lpstr>
      <vt:lpstr>Image Adjustments</vt:lpstr>
      <vt:lpstr>Tracing / Annotation</vt:lpstr>
      <vt:lpstr>The Prototype</vt:lpstr>
      <vt:lpstr>Export</vt:lpstr>
      <vt:lpstr>Preview in 3D</vt:lpstr>
      <vt:lpstr>Post Hackathon Meeting 1</vt:lpstr>
      <vt:lpstr>Post Hackathon Meeting 2</vt:lpstr>
      <vt:lpstr>Where we are now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Jennifer F Neale</cp:lastModifiedBy>
  <cp:revision>4</cp:revision>
  <dcterms:modified xsi:type="dcterms:W3CDTF">2018-08-07T22:40:02Z</dcterms:modified>
</cp:coreProperties>
</file>